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303" r:id="rId3"/>
    <p:sldId id="306" r:id="rId4"/>
    <p:sldId id="305" r:id="rId5"/>
    <p:sldId id="309" r:id="rId6"/>
    <p:sldId id="310" r:id="rId7"/>
    <p:sldId id="312" r:id="rId8"/>
    <p:sldId id="311" r:id="rId9"/>
    <p:sldId id="313" r:id="rId10"/>
    <p:sldId id="333" r:id="rId11"/>
    <p:sldId id="332" r:id="rId12"/>
    <p:sldId id="334" r:id="rId13"/>
    <p:sldId id="26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2639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46"/>
    <p:restoredTop sz="94628"/>
  </p:normalViewPr>
  <p:slideViewPr>
    <p:cSldViewPr snapToGrid="0" snapToObjects="1">
      <p:cViewPr varScale="1">
        <p:scale>
          <a:sx n="184" d="100"/>
          <a:sy n="184" d="100"/>
        </p:scale>
        <p:origin x="148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ED9403-4F36-DB48-9C74-52BE3F695B7A}" type="doc">
      <dgm:prSet loTypeId="urn:microsoft.com/office/officeart/2005/8/layout/matrix3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A4134D2-3BE3-0B41-BACE-9F9C3C3255B1}">
      <dgm:prSet phldrT="[Text]"/>
      <dgm:spPr/>
      <dgm:t>
        <a:bodyPr/>
        <a:lstStyle/>
        <a:p>
          <a:r>
            <a:rPr lang="zh-CN" altLang="en-US" dirty="0"/>
            <a:t>科研院所</a:t>
          </a:r>
          <a:endParaRPr lang="en-US" dirty="0"/>
        </a:p>
      </dgm:t>
    </dgm:pt>
    <dgm:pt modelId="{E4FA9331-5138-4B42-B2C2-84269D741EDD}" type="parTrans" cxnId="{45AE553B-E1D6-ED4B-B42B-E53D76F7CDFC}">
      <dgm:prSet/>
      <dgm:spPr/>
      <dgm:t>
        <a:bodyPr/>
        <a:lstStyle/>
        <a:p>
          <a:endParaRPr lang="en-US"/>
        </a:p>
      </dgm:t>
    </dgm:pt>
    <dgm:pt modelId="{B8F3DD19-22D7-1942-8802-765C01BDC1E9}" type="sibTrans" cxnId="{45AE553B-E1D6-ED4B-B42B-E53D76F7CDFC}">
      <dgm:prSet/>
      <dgm:spPr/>
      <dgm:t>
        <a:bodyPr/>
        <a:lstStyle/>
        <a:p>
          <a:endParaRPr lang="en-US"/>
        </a:p>
      </dgm:t>
    </dgm:pt>
    <dgm:pt modelId="{EC7A5366-1DBC-F24B-A015-B7A4919044F3}">
      <dgm:prSet phldrT="[Text]"/>
      <dgm:spPr/>
      <dgm:t>
        <a:bodyPr/>
        <a:lstStyle/>
        <a:p>
          <a:r>
            <a:rPr lang="zh-CN" altLang="en-US" dirty="0"/>
            <a:t>大装置</a:t>
          </a:r>
          <a:endParaRPr lang="en-US" dirty="0"/>
        </a:p>
      </dgm:t>
    </dgm:pt>
    <dgm:pt modelId="{05E7DAA7-F014-0E4D-A638-27B6FE0F634C}" type="parTrans" cxnId="{86F51C44-012F-F24B-A82A-F4AB6CFEB93D}">
      <dgm:prSet/>
      <dgm:spPr/>
      <dgm:t>
        <a:bodyPr/>
        <a:lstStyle/>
        <a:p>
          <a:endParaRPr lang="en-US"/>
        </a:p>
      </dgm:t>
    </dgm:pt>
    <dgm:pt modelId="{DA561EB5-BA8E-284C-AB82-49B5BFF4B763}" type="sibTrans" cxnId="{86F51C44-012F-F24B-A82A-F4AB6CFEB93D}">
      <dgm:prSet/>
      <dgm:spPr/>
      <dgm:t>
        <a:bodyPr/>
        <a:lstStyle/>
        <a:p>
          <a:endParaRPr lang="en-US"/>
        </a:p>
      </dgm:t>
    </dgm:pt>
    <dgm:pt modelId="{D984D6A9-4D0C-3844-9248-FF06005FB3EA}">
      <dgm:prSet phldrT="[Text]"/>
      <dgm:spPr/>
      <dgm:t>
        <a:bodyPr/>
        <a:lstStyle/>
        <a:p>
          <a:r>
            <a:rPr lang="zh-CN" altLang="en-US" dirty="0"/>
            <a:t>其它平台</a:t>
          </a:r>
          <a:endParaRPr lang="en-US" dirty="0"/>
        </a:p>
      </dgm:t>
    </dgm:pt>
    <dgm:pt modelId="{7439C272-2420-1543-B290-B86515F36A14}" type="parTrans" cxnId="{A6A9BA35-BF94-F340-8B71-E88F4110B751}">
      <dgm:prSet/>
      <dgm:spPr/>
      <dgm:t>
        <a:bodyPr/>
        <a:lstStyle/>
        <a:p>
          <a:endParaRPr lang="en-US"/>
        </a:p>
      </dgm:t>
    </dgm:pt>
    <dgm:pt modelId="{DB41A090-D1AF-B045-9CDB-BFE651A0B888}" type="sibTrans" cxnId="{A6A9BA35-BF94-F340-8B71-E88F4110B751}">
      <dgm:prSet/>
      <dgm:spPr/>
      <dgm:t>
        <a:bodyPr/>
        <a:lstStyle/>
        <a:p>
          <a:endParaRPr lang="en-US"/>
        </a:p>
      </dgm:t>
    </dgm:pt>
    <dgm:pt modelId="{572F5615-D13D-1F41-BB21-1C4E1E345C0F}">
      <dgm:prSet phldrT="[Text]"/>
      <dgm:spPr/>
      <dgm:t>
        <a:bodyPr/>
        <a:lstStyle/>
        <a:p>
          <a:r>
            <a:rPr lang="zh-CN" altLang="en-US" dirty="0"/>
            <a:t>企业用户</a:t>
          </a:r>
          <a:endParaRPr lang="en-US" dirty="0"/>
        </a:p>
      </dgm:t>
    </dgm:pt>
    <dgm:pt modelId="{385A39A8-CEAE-5D41-8188-203A1F979AC0}" type="parTrans" cxnId="{0D40808D-576B-DD40-95A3-1F4E608DC8D5}">
      <dgm:prSet/>
      <dgm:spPr/>
      <dgm:t>
        <a:bodyPr/>
        <a:lstStyle/>
        <a:p>
          <a:endParaRPr lang="en-US"/>
        </a:p>
      </dgm:t>
    </dgm:pt>
    <dgm:pt modelId="{5E3B4ED3-878F-7A4E-AB00-42AE45A14755}" type="sibTrans" cxnId="{0D40808D-576B-DD40-95A3-1F4E608DC8D5}">
      <dgm:prSet/>
      <dgm:spPr/>
      <dgm:t>
        <a:bodyPr/>
        <a:lstStyle/>
        <a:p>
          <a:endParaRPr lang="en-US"/>
        </a:p>
      </dgm:t>
    </dgm:pt>
    <dgm:pt modelId="{FCBA9823-C57D-4645-B166-8F1F6599753D}" type="pres">
      <dgm:prSet presAssocID="{41ED9403-4F36-DB48-9C74-52BE3F695B7A}" presName="matrix" presStyleCnt="0">
        <dgm:presLayoutVars>
          <dgm:chMax val="1"/>
          <dgm:dir/>
          <dgm:resizeHandles val="exact"/>
        </dgm:presLayoutVars>
      </dgm:prSet>
      <dgm:spPr/>
    </dgm:pt>
    <dgm:pt modelId="{FFFC813C-66A9-6A4F-8D05-8BA1383FD539}" type="pres">
      <dgm:prSet presAssocID="{41ED9403-4F36-DB48-9C74-52BE3F695B7A}" presName="diamond" presStyleLbl="bgShp" presStyleIdx="0" presStyleCnt="1"/>
      <dgm:spPr/>
    </dgm:pt>
    <dgm:pt modelId="{743737EF-73B1-FB46-8C50-1B92A45B582D}" type="pres">
      <dgm:prSet presAssocID="{41ED9403-4F36-DB48-9C74-52BE3F695B7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3F5A5F6-9598-C44D-9791-2B1BC58EB608}" type="pres">
      <dgm:prSet presAssocID="{41ED9403-4F36-DB48-9C74-52BE3F695B7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F60C258-1B77-5A46-B02E-2629276DADD7}" type="pres">
      <dgm:prSet presAssocID="{41ED9403-4F36-DB48-9C74-52BE3F695B7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BBCB999D-5323-BB46-BF8E-D3C09DCDEADB}" type="pres">
      <dgm:prSet presAssocID="{41ED9403-4F36-DB48-9C74-52BE3F695B7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3253134-80D3-E045-910F-2E47DC444FB7}" type="presOf" srcId="{572F5615-D13D-1F41-BB21-1C4E1E345C0F}" destId="{BBCB999D-5323-BB46-BF8E-D3C09DCDEADB}" srcOrd="0" destOrd="0" presId="urn:microsoft.com/office/officeart/2005/8/layout/matrix3"/>
    <dgm:cxn modelId="{A6A9BA35-BF94-F340-8B71-E88F4110B751}" srcId="{41ED9403-4F36-DB48-9C74-52BE3F695B7A}" destId="{D984D6A9-4D0C-3844-9248-FF06005FB3EA}" srcOrd="2" destOrd="0" parTransId="{7439C272-2420-1543-B290-B86515F36A14}" sibTransId="{DB41A090-D1AF-B045-9CDB-BFE651A0B888}"/>
    <dgm:cxn modelId="{45AE553B-E1D6-ED4B-B42B-E53D76F7CDFC}" srcId="{41ED9403-4F36-DB48-9C74-52BE3F695B7A}" destId="{AA4134D2-3BE3-0B41-BACE-9F9C3C3255B1}" srcOrd="0" destOrd="0" parTransId="{E4FA9331-5138-4B42-B2C2-84269D741EDD}" sibTransId="{B8F3DD19-22D7-1942-8802-765C01BDC1E9}"/>
    <dgm:cxn modelId="{86F51C44-012F-F24B-A82A-F4AB6CFEB93D}" srcId="{41ED9403-4F36-DB48-9C74-52BE3F695B7A}" destId="{EC7A5366-1DBC-F24B-A015-B7A4919044F3}" srcOrd="1" destOrd="0" parTransId="{05E7DAA7-F014-0E4D-A638-27B6FE0F634C}" sibTransId="{DA561EB5-BA8E-284C-AB82-49B5BFF4B763}"/>
    <dgm:cxn modelId="{C58DE684-7D27-734B-84B3-059A4AB00542}" type="presOf" srcId="{EC7A5366-1DBC-F24B-A015-B7A4919044F3}" destId="{03F5A5F6-9598-C44D-9791-2B1BC58EB608}" srcOrd="0" destOrd="0" presId="urn:microsoft.com/office/officeart/2005/8/layout/matrix3"/>
    <dgm:cxn modelId="{0D40808D-576B-DD40-95A3-1F4E608DC8D5}" srcId="{41ED9403-4F36-DB48-9C74-52BE3F695B7A}" destId="{572F5615-D13D-1F41-BB21-1C4E1E345C0F}" srcOrd="3" destOrd="0" parTransId="{385A39A8-CEAE-5D41-8188-203A1F979AC0}" sibTransId="{5E3B4ED3-878F-7A4E-AB00-42AE45A14755}"/>
    <dgm:cxn modelId="{35D1CEA6-F3C2-5B45-AADB-22773C904E9B}" type="presOf" srcId="{41ED9403-4F36-DB48-9C74-52BE3F695B7A}" destId="{FCBA9823-C57D-4645-B166-8F1F6599753D}" srcOrd="0" destOrd="0" presId="urn:microsoft.com/office/officeart/2005/8/layout/matrix3"/>
    <dgm:cxn modelId="{599C0DD7-DCC6-6C4B-AE07-B0E2068EDE5A}" type="presOf" srcId="{AA4134D2-3BE3-0B41-BACE-9F9C3C3255B1}" destId="{743737EF-73B1-FB46-8C50-1B92A45B582D}" srcOrd="0" destOrd="0" presId="urn:microsoft.com/office/officeart/2005/8/layout/matrix3"/>
    <dgm:cxn modelId="{93966DF7-F310-684F-A5C3-D303D5599996}" type="presOf" srcId="{D984D6A9-4D0C-3844-9248-FF06005FB3EA}" destId="{1F60C258-1B77-5A46-B02E-2629276DADD7}" srcOrd="0" destOrd="0" presId="urn:microsoft.com/office/officeart/2005/8/layout/matrix3"/>
    <dgm:cxn modelId="{E21AE791-76F8-274F-961B-CEDBB0AF6C4F}" type="presParOf" srcId="{FCBA9823-C57D-4645-B166-8F1F6599753D}" destId="{FFFC813C-66A9-6A4F-8D05-8BA1383FD539}" srcOrd="0" destOrd="0" presId="urn:microsoft.com/office/officeart/2005/8/layout/matrix3"/>
    <dgm:cxn modelId="{85C98638-F0E0-2041-B2A0-07CF61B4FB09}" type="presParOf" srcId="{FCBA9823-C57D-4645-B166-8F1F6599753D}" destId="{743737EF-73B1-FB46-8C50-1B92A45B582D}" srcOrd="1" destOrd="0" presId="urn:microsoft.com/office/officeart/2005/8/layout/matrix3"/>
    <dgm:cxn modelId="{99496A14-0EED-A644-A225-CAFD6CE0936B}" type="presParOf" srcId="{FCBA9823-C57D-4645-B166-8F1F6599753D}" destId="{03F5A5F6-9598-C44D-9791-2B1BC58EB608}" srcOrd="2" destOrd="0" presId="urn:microsoft.com/office/officeart/2005/8/layout/matrix3"/>
    <dgm:cxn modelId="{C675E565-72D3-2442-80C7-8CF42B842574}" type="presParOf" srcId="{FCBA9823-C57D-4645-B166-8F1F6599753D}" destId="{1F60C258-1B77-5A46-B02E-2629276DADD7}" srcOrd="3" destOrd="0" presId="urn:microsoft.com/office/officeart/2005/8/layout/matrix3"/>
    <dgm:cxn modelId="{A1D71D69-3390-1249-A270-BACF7BB55467}" type="presParOf" srcId="{FCBA9823-C57D-4645-B166-8F1F6599753D}" destId="{BBCB999D-5323-BB46-BF8E-D3C09DCDEADB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FC813C-66A9-6A4F-8D05-8BA1383FD539}">
      <dsp:nvSpPr>
        <dsp:cNvPr id="0" name=""/>
        <dsp:cNvSpPr/>
      </dsp:nvSpPr>
      <dsp:spPr>
        <a:xfrm>
          <a:off x="1001707" y="0"/>
          <a:ext cx="4543954" cy="4543954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3737EF-73B1-FB46-8C50-1B92A45B582D}">
      <dsp:nvSpPr>
        <dsp:cNvPr id="0" name=""/>
        <dsp:cNvSpPr/>
      </dsp:nvSpPr>
      <dsp:spPr>
        <a:xfrm>
          <a:off x="1433383" y="431675"/>
          <a:ext cx="1772142" cy="17721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200" kern="1200" dirty="0"/>
            <a:t>科研院所</a:t>
          </a:r>
          <a:endParaRPr lang="en-US" sz="4200" kern="1200" dirty="0"/>
        </a:p>
      </dsp:txBody>
      <dsp:txXfrm>
        <a:off x="1519892" y="518184"/>
        <a:ext cx="1599124" cy="1599124"/>
      </dsp:txXfrm>
    </dsp:sp>
    <dsp:sp modelId="{03F5A5F6-9598-C44D-9791-2B1BC58EB608}">
      <dsp:nvSpPr>
        <dsp:cNvPr id="0" name=""/>
        <dsp:cNvSpPr/>
      </dsp:nvSpPr>
      <dsp:spPr>
        <a:xfrm>
          <a:off x="3341843" y="431675"/>
          <a:ext cx="1772142" cy="177214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200" kern="1200" dirty="0"/>
            <a:t>大装置</a:t>
          </a:r>
          <a:endParaRPr lang="en-US" sz="4200" kern="1200" dirty="0"/>
        </a:p>
      </dsp:txBody>
      <dsp:txXfrm>
        <a:off x="3428352" y="518184"/>
        <a:ext cx="1599124" cy="1599124"/>
      </dsp:txXfrm>
    </dsp:sp>
    <dsp:sp modelId="{1F60C258-1B77-5A46-B02E-2629276DADD7}">
      <dsp:nvSpPr>
        <dsp:cNvPr id="0" name=""/>
        <dsp:cNvSpPr/>
      </dsp:nvSpPr>
      <dsp:spPr>
        <a:xfrm>
          <a:off x="1433383" y="2340136"/>
          <a:ext cx="1772142" cy="177214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200" kern="1200" dirty="0"/>
            <a:t>其它平台</a:t>
          </a:r>
          <a:endParaRPr lang="en-US" sz="4200" kern="1200" dirty="0"/>
        </a:p>
      </dsp:txBody>
      <dsp:txXfrm>
        <a:off x="1519892" y="2426645"/>
        <a:ext cx="1599124" cy="1599124"/>
      </dsp:txXfrm>
    </dsp:sp>
    <dsp:sp modelId="{BBCB999D-5323-BB46-BF8E-D3C09DCDEADB}">
      <dsp:nvSpPr>
        <dsp:cNvPr id="0" name=""/>
        <dsp:cNvSpPr/>
      </dsp:nvSpPr>
      <dsp:spPr>
        <a:xfrm>
          <a:off x="3341843" y="2340136"/>
          <a:ext cx="1772142" cy="177214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200" kern="1200" dirty="0"/>
            <a:t>企业用户</a:t>
          </a:r>
          <a:endParaRPr lang="en-US" sz="4200" kern="1200" dirty="0"/>
        </a:p>
      </dsp:txBody>
      <dsp:txXfrm>
        <a:off x="3428352" y="2426645"/>
        <a:ext cx="1599124" cy="1599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17B52E-D3DA-914D-B087-C00A998FE88C}" type="datetime1">
              <a:rPr lang="en-US" smtClean="0"/>
              <a:t>7/20/19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9190D7-5028-9E46-9D42-796A62851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7446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gif>
</file>

<file path=ppt/media/image18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389826-589E-A344-A206-C182359763C1}" type="datetime1">
              <a:rPr lang="en-US" smtClean="0"/>
              <a:t>7/20/19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81082A-10C8-F346-B84C-862DF35BE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6644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1082A-10C8-F346-B84C-862DF35BE2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28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AB47-35DB-3C45-8F9A-DDFD55F07E8E}" type="datetime1">
              <a:rPr lang="en-US" smtClean="0"/>
              <a:t>7/20/19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56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74B3-5C4B-CA47-B66A-252AE3E8EC0B}" type="datetime1">
              <a:rPr lang="en-US" smtClean="0"/>
              <a:t>7/20/19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631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A785B-5E3D-6D4D-8733-17CBFD666506}" type="datetime1">
              <a:rPr lang="en-US" smtClean="0"/>
              <a:t>7/20/19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79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88C6-A434-EF4B-99BD-3F6F421A35B1}" type="datetime1">
              <a:rPr lang="en-US" smtClean="0"/>
              <a:t>7/20/19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93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44760-FA60-2748-AAC1-994DFB304A75}" type="datetime1">
              <a:rPr lang="en-US" smtClean="0"/>
              <a:t>7/20/19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17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99AE0-CD69-FB45-AC5A-C79F73DAC8A9}" type="datetime1">
              <a:rPr lang="en-US" smtClean="0"/>
              <a:t>7/20/19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938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EE09E-E737-4A4E-8F08-F6CB984EA985}" type="datetime1">
              <a:rPr lang="en-US" smtClean="0"/>
              <a:t>7/20/19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6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D4F76-0F56-3946-A56F-987842A37FE4}" type="datetime1">
              <a:rPr lang="en-US" smtClean="0"/>
              <a:t>7/20/19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142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0D9C-F86F-F64A-9136-C027ABB5C58D}" type="datetime1">
              <a:rPr lang="en-US" smtClean="0"/>
              <a:t>7/20/19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090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2B8D2-BEC9-F74B-9A0F-0F0BD341334A}" type="datetime1">
              <a:rPr lang="en-US" smtClean="0"/>
              <a:t>7/20/19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939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034BF-96C4-F644-A8A7-28AB693DBBB8}" type="datetime1">
              <a:rPr lang="en-US" smtClean="0"/>
              <a:t>7/20/19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585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8E1B3-C47D-A942-880E-F54123337E66}" type="datetime1">
              <a:rPr lang="en-US" smtClean="0"/>
              <a:t>7/20/19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2AD168-070B-D246-AA59-6D5EFA729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81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77940" y="2316133"/>
            <a:ext cx="8159104" cy="1509016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9471" y="2316133"/>
            <a:ext cx="8007573" cy="147002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黑体"/>
                <a:ea typeface="黑体"/>
                <a:cs typeface="黑体"/>
              </a:rPr>
              <a:t>高性能计算系统介绍</a:t>
            </a:r>
            <a:endParaRPr lang="en-US" sz="4000" dirty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latin typeface="黑体"/>
              <a:ea typeface="黑体"/>
              <a:cs typeface="黑体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94250" y="5941751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Wednesday, July 17, 2019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黑体"/>
              <a:ea typeface="黑体"/>
              <a:cs typeface="黑体"/>
            </a:endParaRPr>
          </a:p>
        </p:txBody>
      </p:sp>
      <p:pic>
        <p:nvPicPr>
          <p:cNvPr id="6" name="Picture 5" descr="W0200909033244171324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326" y="4452917"/>
            <a:ext cx="1211321" cy="12113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D7713A-38F2-7140-9219-2995565C417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354" y="4373411"/>
            <a:ext cx="1516339" cy="137033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5F028C2-C1C3-2B49-967D-CAC8C920D34B}"/>
              </a:ext>
            </a:extLst>
          </p:cNvPr>
          <p:cNvSpPr/>
          <p:nvPr/>
        </p:nvSpPr>
        <p:spPr>
          <a:xfrm>
            <a:off x="2318865" y="147477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松山湖材料实验室 材料计算与数据库平台 第一届 超算应用与材料计算培训班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8024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/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松山湖</a:t>
            </a:r>
            <a:r>
              <a:rPr lang="en-US" altLang="zh-CN" dirty="0">
                <a:latin typeface="Heiti SC Light"/>
                <a:ea typeface="Heiti SC Light"/>
                <a:cs typeface="Heiti SC Light"/>
              </a:rPr>
              <a:t>HPC</a:t>
            </a:r>
            <a:r>
              <a:rPr lang="zh-CN" altLang="en-US" dirty="0">
                <a:latin typeface="Heiti SC Light"/>
                <a:ea typeface="Heiti SC Light"/>
                <a:cs typeface="Heiti SC Light"/>
              </a:rPr>
              <a:t>建设服务平台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10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9239250" y="30321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1523999" y="1397000"/>
          <a:ext cx="6547369" cy="45439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77854" y="1880049"/>
            <a:ext cx="18646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zh-CN" altLang="en-US" dirty="0"/>
              <a:t>计算服务</a:t>
            </a:r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zh-CN" altLang="en-US" dirty="0"/>
              <a:t>材料理论分析</a:t>
            </a:r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zh-CN" altLang="en-US" dirty="0"/>
              <a:t>数据服务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39507" y="2032449"/>
            <a:ext cx="18646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zh-CN" altLang="en-US" dirty="0"/>
              <a:t>计算服务</a:t>
            </a:r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zh-CN" altLang="en-US" dirty="0"/>
              <a:t>材料理论分析</a:t>
            </a:r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zh-CN" altLang="en-US" dirty="0"/>
              <a:t>数据服务</a:t>
            </a:r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zh-CN" altLang="en-US" dirty="0"/>
              <a:t>软件开发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991907" y="4440907"/>
            <a:ext cx="16209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zh-CN" altLang="en-US" dirty="0"/>
              <a:t>计算服务</a:t>
            </a:r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zh-CN" altLang="en-US" dirty="0"/>
              <a:t>材料优化</a:t>
            </a:r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zh-CN" altLang="en-US" dirty="0"/>
              <a:t>新材料预测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077854" y="4440907"/>
            <a:ext cx="18646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zh-CN" altLang="en-US" dirty="0"/>
              <a:t>软件开发</a:t>
            </a:r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zh-CN" altLang="en-US" dirty="0"/>
              <a:t>材料理论分析</a:t>
            </a:r>
            <a:endParaRPr lang="en-US" altLang="zh-CN" dirty="0"/>
          </a:p>
          <a:p>
            <a:pPr marL="285750" indent="-285750">
              <a:buFont typeface="Arial"/>
              <a:buChar char="•"/>
            </a:pPr>
            <a:r>
              <a:rPr lang="zh-CN" altLang="en-US" dirty="0"/>
              <a:t>数据服务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240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B4CF737-DD0A-6747-B6C4-1A9F3E34E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070" y="1342006"/>
            <a:ext cx="5888930" cy="39199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/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松山湖</a:t>
            </a:r>
            <a:r>
              <a:rPr lang="en-US" altLang="zh-CN" dirty="0">
                <a:latin typeface="Heiti SC Light"/>
                <a:ea typeface="Heiti SC Light"/>
                <a:cs typeface="Heiti SC Light"/>
              </a:rPr>
              <a:t>HPC</a:t>
            </a:r>
            <a:r>
              <a:rPr lang="zh-CN" altLang="en-US" dirty="0">
                <a:latin typeface="Heiti SC Light"/>
                <a:ea typeface="Heiti SC Light"/>
                <a:cs typeface="Heiti SC Light"/>
              </a:rPr>
              <a:t> （天工）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11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CA6B5D9-2669-9048-8F21-B43D731D27EC}"/>
              </a:ext>
            </a:extLst>
          </p:cNvPr>
          <p:cNvSpPr/>
          <p:nvPr/>
        </p:nvSpPr>
        <p:spPr>
          <a:xfrm>
            <a:off x="1731070" y="5734483"/>
            <a:ext cx="60665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www.sslab.org.cn</a:t>
            </a:r>
            <a:r>
              <a:rPr lang="en-US" dirty="0"/>
              <a:t>/</a:t>
            </a:r>
            <a:r>
              <a:rPr lang="en-US" dirty="0" err="1"/>
              <a:t>newsshow.php?id</a:t>
            </a:r>
            <a:r>
              <a:rPr lang="en-US" dirty="0"/>
              <a:t>=157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7F116B-2011-3C41-8FDD-8FA5D944C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968" y="5485485"/>
            <a:ext cx="1170858" cy="117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425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/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松山湖</a:t>
            </a:r>
            <a:r>
              <a:rPr lang="en-US" altLang="zh-CN" dirty="0">
                <a:latin typeface="Heiti SC Light"/>
                <a:ea typeface="Heiti SC Light"/>
                <a:cs typeface="Heiti SC Light"/>
              </a:rPr>
              <a:t>HPC</a:t>
            </a:r>
            <a:r>
              <a:rPr lang="zh-CN" altLang="en-US" dirty="0">
                <a:latin typeface="Heiti SC Light"/>
                <a:ea typeface="Heiti SC Light"/>
                <a:cs typeface="Heiti SC Light"/>
              </a:rPr>
              <a:t> （天工）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12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EA918DD-0333-534F-AAB7-8D2BD73F10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565844"/>
              </p:ext>
            </p:extLst>
          </p:nvPr>
        </p:nvGraphicFramePr>
        <p:xfrm>
          <a:off x="707923" y="1750962"/>
          <a:ext cx="7777320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0206">
                  <a:extLst>
                    <a:ext uri="{9D8B030D-6E8A-4147-A177-3AD203B41FA5}">
                      <a16:colId xmlns:a16="http://schemas.microsoft.com/office/drawing/2014/main" val="1533207212"/>
                    </a:ext>
                  </a:extLst>
                </a:gridCol>
                <a:gridCol w="1592826">
                  <a:extLst>
                    <a:ext uri="{9D8B030D-6E8A-4147-A177-3AD203B41FA5}">
                      <a16:colId xmlns:a16="http://schemas.microsoft.com/office/drawing/2014/main" val="2988886660"/>
                    </a:ext>
                  </a:extLst>
                </a:gridCol>
                <a:gridCol w="1135628">
                  <a:extLst>
                    <a:ext uri="{9D8B030D-6E8A-4147-A177-3AD203B41FA5}">
                      <a16:colId xmlns:a16="http://schemas.microsoft.com/office/drawing/2014/main" val="1853556819"/>
                    </a:ext>
                  </a:extLst>
                </a:gridCol>
                <a:gridCol w="1296220">
                  <a:extLst>
                    <a:ext uri="{9D8B030D-6E8A-4147-A177-3AD203B41FA5}">
                      <a16:colId xmlns:a16="http://schemas.microsoft.com/office/drawing/2014/main" val="707883272"/>
                    </a:ext>
                  </a:extLst>
                </a:gridCol>
                <a:gridCol w="1296220">
                  <a:extLst>
                    <a:ext uri="{9D8B030D-6E8A-4147-A177-3AD203B41FA5}">
                      <a16:colId xmlns:a16="http://schemas.microsoft.com/office/drawing/2014/main" val="207318628"/>
                    </a:ext>
                  </a:extLst>
                </a:gridCol>
                <a:gridCol w="1296220">
                  <a:extLst>
                    <a:ext uri="{9D8B030D-6E8A-4147-A177-3AD203B41FA5}">
                      <a16:colId xmlns:a16="http://schemas.microsoft.com/office/drawing/2014/main" val="19840478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CPU</a:t>
                      </a:r>
                      <a:r>
                        <a:rPr lang="en-US" altLang="zh-CN" dirty="0"/>
                        <a:t>/GPU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cores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台数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759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计算节点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*</a:t>
                      </a:r>
                      <a:r>
                        <a:rPr lang="en-US" altLang="zh-CN" dirty="0"/>
                        <a:t>Xeon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6240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192GB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1.5Tflops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05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海光节点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*海光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256GB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0.5Tflops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2995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胖节点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*</a:t>
                      </a:r>
                      <a:r>
                        <a:rPr lang="en-US" altLang="zh-CN" dirty="0"/>
                        <a:t>Xeon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6240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1.5TB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2.1Tflops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199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管理登陆节点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*</a:t>
                      </a:r>
                      <a:r>
                        <a:rPr lang="en-US" altLang="zh-CN" dirty="0"/>
                        <a:t>Xeon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6240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192GB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1.5Tflops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4+1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6369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GPU</a:t>
                      </a:r>
                      <a:r>
                        <a:rPr lang="zh-CN" altLang="en-US" dirty="0"/>
                        <a:t>节点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*</a:t>
                      </a:r>
                      <a:r>
                        <a:rPr lang="en-US" altLang="zh-CN" dirty="0"/>
                        <a:t>Xeon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6240</a:t>
                      </a:r>
                    </a:p>
                    <a:p>
                      <a:pPr algn="ctr"/>
                      <a:r>
                        <a:rPr lang="en-US" altLang="zh-CN" dirty="0"/>
                        <a:t>8</a:t>
                      </a:r>
                      <a:r>
                        <a:rPr lang="zh-CN" altLang="en-US" dirty="0"/>
                        <a:t>*</a:t>
                      </a:r>
                      <a:r>
                        <a:rPr lang="en-US" altLang="zh-CN" dirty="0"/>
                        <a:t>Nvidia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V100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36</a:t>
                      </a:r>
                      <a:r>
                        <a:rPr lang="zh-CN" altLang="en-US" dirty="0"/>
                        <a:t> 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672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192GB</a:t>
                      </a:r>
                    </a:p>
                    <a:p>
                      <a:pPr algn="ctr"/>
                      <a:r>
                        <a:rPr lang="en-US" altLang="zh-CN" dirty="0"/>
                        <a:t>32MB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1.5Tflops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60Tflops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95478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799E7A2-B5C0-D64F-9111-D3B779A95E60}"/>
              </a:ext>
            </a:extLst>
          </p:cNvPr>
          <p:cNvSpPr txBox="1"/>
          <p:nvPr/>
        </p:nvSpPr>
        <p:spPr>
          <a:xfrm>
            <a:off x="2833832" y="4704437"/>
            <a:ext cx="3476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 Gbps </a:t>
            </a:r>
            <a:r>
              <a:rPr lang="en-US" dirty="0" err="1"/>
              <a:t>infiniband</a:t>
            </a:r>
            <a:r>
              <a:rPr lang="en-US" dirty="0"/>
              <a:t> EDR </a:t>
            </a:r>
            <a:r>
              <a:rPr lang="zh-CN" altLang="en-US" dirty="0"/>
              <a:t>超快网络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AD2826-64BA-3845-987F-D8E0C1041E12}"/>
              </a:ext>
            </a:extLst>
          </p:cNvPr>
          <p:cNvSpPr txBox="1"/>
          <p:nvPr/>
        </p:nvSpPr>
        <p:spPr>
          <a:xfrm>
            <a:off x="2833832" y="5115569"/>
            <a:ext cx="3438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1.5PB </a:t>
            </a:r>
            <a:r>
              <a:rPr lang="zh-CN" altLang="en-US" dirty="0"/>
              <a:t>高性能存储 （</a:t>
            </a:r>
            <a:r>
              <a:rPr lang="en-US" altLang="zh-CN" dirty="0"/>
              <a:t>1.1PB</a:t>
            </a:r>
            <a:r>
              <a:rPr lang="zh-CN" altLang="en-US" dirty="0"/>
              <a:t>可用）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442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/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“天工”高性能计算集群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13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-370497" y="1562520"/>
            <a:ext cx="5056457" cy="3868053"/>
            <a:chOff x="1771910" y="1522205"/>
            <a:chExt cx="5056457" cy="3868053"/>
          </a:xfrm>
        </p:grpSpPr>
        <p:pic>
          <p:nvPicPr>
            <p:cNvPr id="3" name="Picture 2" descr="blogo_img_sc.php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5683"/>
            <a:stretch/>
          </p:blipFill>
          <p:spPr>
            <a:xfrm>
              <a:off x="1771910" y="3655015"/>
              <a:ext cx="5056457" cy="1735243"/>
            </a:xfrm>
            <a:prstGeom prst="rect">
              <a:avLst/>
            </a:prstGeom>
          </p:spPr>
        </p:pic>
        <p:pic>
          <p:nvPicPr>
            <p:cNvPr id="9" name="Picture 8" descr="blogo_img_sc.php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5114"/>
            <a:stretch/>
          </p:blipFill>
          <p:spPr>
            <a:xfrm>
              <a:off x="2656058" y="1522205"/>
              <a:ext cx="3287010" cy="2132810"/>
            </a:xfrm>
            <a:prstGeom prst="rect">
              <a:avLst/>
            </a:prstGeom>
          </p:spPr>
        </p:pic>
      </p:grp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712353"/>
              </p:ext>
            </p:extLst>
          </p:nvPr>
        </p:nvGraphicFramePr>
        <p:xfrm>
          <a:off x="3986312" y="1786174"/>
          <a:ext cx="4700488" cy="331609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700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73728">
                <a:tc>
                  <a:txBody>
                    <a:bodyPr/>
                    <a:lstStyle/>
                    <a:p>
                      <a:r>
                        <a:rPr lang="en-US" altLang="zh-CN" b="0" dirty="0"/>
                        <a:t>CPU</a:t>
                      </a:r>
                      <a:r>
                        <a:rPr lang="zh-CN" altLang="en-US" b="0" dirty="0"/>
                        <a:t>双精度浮点计算能力：</a:t>
                      </a:r>
                      <a:r>
                        <a:rPr lang="en-US" altLang="zh-CN" b="0" dirty="0"/>
                        <a:t>    460 </a:t>
                      </a:r>
                      <a:r>
                        <a:rPr lang="en-US" altLang="zh-CN" b="0" dirty="0" err="1"/>
                        <a:t>Tflops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728">
                <a:tc>
                  <a:txBody>
                    <a:bodyPr/>
                    <a:lstStyle/>
                    <a:p>
                      <a:r>
                        <a:rPr lang="en-US" altLang="zh-CN" b="0" dirty="0"/>
                        <a:t>GPU</a:t>
                      </a:r>
                      <a:r>
                        <a:rPr lang="zh-CN" altLang="en-US" b="0" dirty="0"/>
                        <a:t>双精度浮点计算能力：</a:t>
                      </a:r>
                      <a:r>
                        <a:rPr lang="en-US" altLang="zh-CN" b="0" dirty="0"/>
                        <a:t>    59   </a:t>
                      </a:r>
                      <a:r>
                        <a:rPr lang="en-US" altLang="zh-CN" b="0" dirty="0" err="1"/>
                        <a:t>Tflops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728">
                <a:tc>
                  <a:txBody>
                    <a:bodyPr/>
                    <a:lstStyle/>
                    <a:p>
                      <a:r>
                        <a:rPr lang="en-US" altLang="zh-CN" dirty="0"/>
                        <a:t>Intel</a:t>
                      </a:r>
                      <a:r>
                        <a:rPr lang="en-US" altLang="zh-CN" baseline="0" dirty="0"/>
                        <a:t> scalable</a:t>
                      </a:r>
                      <a:r>
                        <a:rPr lang="en-US" altLang="zh-CN" dirty="0"/>
                        <a:t> CPU (Gold 6140): 6192</a:t>
                      </a:r>
                      <a:r>
                        <a:rPr lang="zh-CN" altLang="en-US" dirty="0"/>
                        <a:t>核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372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国产海光</a:t>
                      </a:r>
                      <a:r>
                        <a:rPr lang="en-US" altLang="zh-CN" dirty="0"/>
                        <a:t>CPU:                              512 </a:t>
                      </a:r>
                      <a:r>
                        <a:rPr lang="zh-CN" altLang="en-US" dirty="0"/>
                        <a:t>核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728">
                <a:tc>
                  <a:txBody>
                    <a:bodyPr/>
                    <a:lstStyle/>
                    <a:p>
                      <a:r>
                        <a:rPr lang="zh-CN" altLang="en-US" dirty="0"/>
                        <a:t>高速网络</a:t>
                      </a:r>
                      <a:r>
                        <a:rPr lang="en-US" altLang="zh-CN" dirty="0"/>
                        <a:t>(</a:t>
                      </a:r>
                      <a:r>
                        <a:rPr lang="en-US" altLang="zh-CN" dirty="0" err="1"/>
                        <a:t>infiniband</a:t>
                      </a:r>
                      <a:r>
                        <a:rPr lang="en-US" altLang="zh-CN" baseline="0" dirty="0"/>
                        <a:t> EDR</a:t>
                      </a:r>
                      <a:r>
                        <a:rPr lang="en-US" altLang="zh-CN" dirty="0"/>
                        <a:t>):        100Gb/s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728">
                <a:tc>
                  <a:txBody>
                    <a:bodyPr/>
                    <a:lstStyle/>
                    <a:p>
                      <a:r>
                        <a:rPr lang="zh-CN" altLang="en-US" dirty="0"/>
                        <a:t>节能性</a:t>
                      </a:r>
                      <a:r>
                        <a:rPr lang="en-US" altLang="zh-CN" dirty="0"/>
                        <a:t>:                                          PUE&lt;=1.5</a:t>
                      </a:r>
                      <a:r>
                        <a:rPr lang="en-US" altLang="zh-CN" baseline="0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728">
                <a:tc>
                  <a:txBody>
                    <a:bodyPr/>
                    <a:lstStyle/>
                    <a:p>
                      <a:r>
                        <a:rPr lang="zh-CN" altLang="en-US" dirty="0"/>
                        <a:t>计算设备投资规模</a:t>
                      </a:r>
                      <a:r>
                        <a:rPr lang="en-US" altLang="zh-CN" dirty="0"/>
                        <a:t>:</a:t>
                      </a:r>
                      <a:r>
                        <a:rPr lang="en-US" altLang="zh-CN" baseline="0" dirty="0"/>
                        <a:t>                    2000</a:t>
                      </a:r>
                      <a:r>
                        <a:rPr lang="zh-CN" altLang="en-US" baseline="0" dirty="0"/>
                        <a:t>万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9042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erver3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14" b="4804"/>
          <a:stretch/>
        </p:blipFill>
        <p:spPr>
          <a:xfrm>
            <a:off x="1" y="-16385"/>
            <a:ext cx="9441993" cy="700747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47607" y="3927514"/>
            <a:ext cx="3523657" cy="1252564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44760-FA60-2748-AAC1-994DFB304A75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AD168-070B-D246-AA59-6D5EFA729260}" type="slidenum">
              <a:rPr lang="en-US" smtClean="0"/>
              <a:t>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899"/>
            <a:ext cx="7010009" cy="1308619"/>
          </a:xfrm>
        </p:spPr>
        <p:txBody>
          <a:bodyPr>
            <a:normAutofit/>
          </a:bodyPr>
          <a:lstStyle/>
          <a:p>
            <a:r>
              <a:rPr lang="zh-CN" altLang="en-US" sz="3600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国内外超算概况</a:t>
            </a:r>
            <a:endParaRPr lang="en-US" sz="3600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Super</a:t>
            </a:r>
            <a:r>
              <a:rPr lang="en-US" altLang="zh-CN" dirty="0">
                <a:solidFill>
                  <a:srgbClr val="FFFFFF"/>
                </a:solidFill>
              </a:rPr>
              <a:t>c</a:t>
            </a:r>
            <a:r>
              <a:rPr lang="en-US" dirty="0">
                <a:solidFill>
                  <a:srgbClr val="FFFFFF"/>
                </a:solidFill>
              </a:rPr>
              <a:t>omput</a:t>
            </a:r>
            <a:r>
              <a:rPr lang="en-US" altLang="zh-CN" dirty="0">
                <a:solidFill>
                  <a:srgbClr val="FFFFFF"/>
                </a:solidFill>
              </a:rPr>
              <a:t>er worldwide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407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260px-Supercomputing-rmax-graph2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770" y="674572"/>
            <a:ext cx="9406293" cy="60469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超算发展历程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3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809893" y="1311203"/>
            <a:ext cx="1803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60</a:t>
            </a:r>
            <a:r>
              <a:rPr lang="zh-CN" altLang="en-US" dirty="0"/>
              <a:t>年间算力发展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975348" y="315611"/>
            <a:ext cx="394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accent4">
                    <a:lumMod val="75000"/>
                  </a:schemeClr>
                </a:solidFill>
              </a:rPr>
              <a:t>芯片</a:t>
            </a:r>
            <a:r>
              <a:rPr lang="en-US" altLang="zh-CN" dirty="0" err="1">
                <a:solidFill>
                  <a:schemeClr val="accent4">
                    <a:lumMod val="75000"/>
                  </a:schemeClr>
                </a:solidFill>
              </a:rPr>
              <a:t>moore’s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</a:rPr>
              <a:t>law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</a:rPr>
              <a:t>18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</a:rPr>
              <a:t>个月性能翻一倍</a:t>
            </a:r>
            <a:endParaRPr lang="en-US" altLang="zh-CN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zh-CN" altLang="en-US" dirty="0">
                <a:solidFill>
                  <a:schemeClr val="accent4">
                    <a:lumMod val="75000"/>
                  </a:schemeClr>
                </a:solidFill>
              </a:rPr>
              <a:t>超算</a:t>
            </a:r>
            <a:r>
              <a:rPr lang="en-US" altLang="zh-CN" dirty="0" err="1">
                <a:solidFill>
                  <a:schemeClr val="accent4">
                    <a:lumMod val="75000"/>
                  </a:schemeClr>
                </a:solidFill>
              </a:rPr>
              <a:t>moore’s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</a:rPr>
              <a:t>law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</a:rPr>
              <a:t>10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</a:rPr>
              <a:t>年性能翻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</a:rPr>
              <a:t>1000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</a:rPr>
              <a:t>倍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34313" y="1990031"/>
            <a:ext cx="1371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天河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2(2013)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8015975" y="1680535"/>
            <a:ext cx="1" cy="36933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221571" y="3241676"/>
            <a:ext cx="162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ASCI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Red(1997)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6471842" y="2932180"/>
            <a:ext cx="1" cy="40626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838392" y="3713005"/>
            <a:ext cx="3734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Fujitsu Numerical Wind Tunnel (1993)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6159620" y="3148950"/>
            <a:ext cx="0" cy="634398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177854-FC20-FB41-9948-311D58D52921}"/>
              </a:ext>
            </a:extLst>
          </p:cNvPr>
          <p:cNvCxnSpPr>
            <a:cxnSpLocks/>
          </p:cNvCxnSpPr>
          <p:nvPr/>
        </p:nvCxnSpPr>
        <p:spPr>
          <a:xfrm>
            <a:off x="1091380" y="2797903"/>
            <a:ext cx="726790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DA73764-7C97-064B-8AD3-67E57EE37EF4}"/>
              </a:ext>
            </a:extLst>
          </p:cNvPr>
          <p:cNvSpPr txBox="1"/>
          <p:nvPr/>
        </p:nvSpPr>
        <p:spPr>
          <a:xfrm>
            <a:off x="1425337" y="2613237"/>
            <a:ext cx="752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Tflops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C77CFF-337C-D845-B33F-5E0CB1C4774C}"/>
              </a:ext>
            </a:extLst>
          </p:cNvPr>
          <p:cNvCxnSpPr>
            <a:cxnSpLocks/>
          </p:cNvCxnSpPr>
          <p:nvPr/>
        </p:nvCxnSpPr>
        <p:spPr>
          <a:xfrm>
            <a:off x="1077764" y="2050493"/>
            <a:ext cx="726790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56B02D7-462E-D143-9663-3B7FF3205D52}"/>
              </a:ext>
            </a:extLst>
          </p:cNvPr>
          <p:cNvCxnSpPr>
            <a:cxnSpLocks/>
          </p:cNvCxnSpPr>
          <p:nvPr/>
        </p:nvCxnSpPr>
        <p:spPr>
          <a:xfrm>
            <a:off x="1077764" y="3564506"/>
            <a:ext cx="726790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AF23EBC-9D20-6148-B04B-F98C7015AE3A}"/>
              </a:ext>
            </a:extLst>
          </p:cNvPr>
          <p:cNvSpPr txBox="1"/>
          <p:nvPr/>
        </p:nvSpPr>
        <p:spPr>
          <a:xfrm>
            <a:off x="1435510" y="3370008"/>
            <a:ext cx="786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Gflops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2F2E7F-F32C-1D40-9DB9-82CE077953B0}"/>
              </a:ext>
            </a:extLst>
          </p:cNvPr>
          <p:cNvSpPr txBox="1"/>
          <p:nvPr/>
        </p:nvSpPr>
        <p:spPr>
          <a:xfrm>
            <a:off x="1425337" y="1847231"/>
            <a:ext cx="760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Pflops</a:t>
            </a:r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49CFE5-9666-6242-A6A5-9308D391B855}"/>
              </a:ext>
            </a:extLst>
          </p:cNvPr>
          <p:cNvCxnSpPr>
            <a:cxnSpLocks/>
          </p:cNvCxnSpPr>
          <p:nvPr/>
        </p:nvCxnSpPr>
        <p:spPr>
          <a:xfrm>
            <a:off x="1102345" y="2429037"/>
            <a:ext cx="7267905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A21A324-14EF-3B44-B3E2-2F6818DCD4DD}"/>
              </a:ext>
            </a:extLst>
          </p:cNvPr>
          <p:cNvSpPr txBox="1"/>
          <p:nvPr/>
        </p:nvSpPr>
        <p:spPr>
          <a:xfrm>
            <a:off x="2035064" y="2253266"/>
            <a:ext cx="1189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SSALB HPC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01A00B6-D168-3243-9E2A-8C1992139798}"/>
              </a:ext>
            </a:extLst>
          </p:cNvPr>
          <p:cNvCxnSpPr>
            <a:cxnSpLocks/>
          </p:cNvCxnSpPr>
          <p:nvPr/>
        </p:nvCxnSpPr>
        <p:spPr>
          <a:xfrm>
            <a:off x="1087596" y="3404889"/>
            <a:ext cx="7267905" cy="0"/>
          </a:xfrm>
          <a:prstGeom prst="line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DEA5386-69F6-CD47-A6DE-73076BEECB51}"/>
              </a:ext>
            </a:extLst>
          </p:cNvPr>
          <p:cNvSpPr txBox="1"/>
          <p:nvPr/>
        </p:nvSpPr>
        <p:spPr>
          <a:xfrm>
            <a:off x="1991985" y="3198003"/>
            <a:ext cx="1983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Personal Computer</a:t>
            </a:r>
          </a:p>
        </p:txBody>
      </p:sp>
    </p:spTree>
    <p:extLst>
      <p:ext uri="{BB962C8B-B14F-4D97-AF65-F5344CB8AC3E}">
        <p14:creationId xmlns:p14="http://schemas.microsoft.com/office/powerpoint/2010/main" val="576512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/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全球超算分布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4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hartoftheday_9981_top_10_supercomputers_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300" y="1180457"/>
            <a:ext cx="7302929" cy="52033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94009" y="3789064"/>
            <a:ext cx="2992999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TOP50</a:t>
            </a:r>
            <a:r>
              <a:rPr lang="zh-CN" altLang="en-US" dirty="0"/>
              <a:t>：美国</a:t>
            </a:r>
            <a:r>
              <a:rPr lang="en-US" altLang="zh-CN" dirty="0"/>
              <a:t>21</a:t>
            </a:r>
            <a:r>
              <a:rPr lang="zh-CN" altLang="en-US" dirty="0"/>
              <a:t>台，中国</a:t>
            </a:r>
            <a:r>
              <a:rPr lang="en-US" altLang="zh-CN" dirty="0"/>
              <a:t>3</a:t>
            </a:r>
            <a:r>
              <a:rPr lang="zh-CN" altLang="en-US" dirty="0"/>
              <a:t>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其中：</a:t>
            </a:r>
            <a:r>
              <a:rPr lang="en-US" altLang="zh-CN" dirty="0"/>
              <a:t>10</a:t>
            </a:r>
            <a:r>
              <a:rPr lang="zh-CN" altLang="en-US" dirty="0"/>
              <a:t>台</a:t>
            </a:r>
            <a:r>
              <a:rPr lang="en-US" altLang="zh-CN" dirty="0"/>
              <a:t>DOE</a:t>
            </a:r>
            <a:r>
              <a:rPr lang="zh-CN" altLang="en-US" dirty="0"/>
              <a:t>，</a:t>
            </a:r>
            <a:r>
              <a:rPr lang="en-US" altLang="zh-CN" dirty="0"/>
              <a:t>2</a:t>
            </a:r>
            <a:r>
              <a:rPr lang="zh-CN" altLang="en-US" dirty="0"/>
              <a:t>台</a:t>
            </a:r>
            <a:r>
              <a:rPr lang="en-US" altLang="zh-CN" dirty="0"/>
              <a:t>NASA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   </a:t>
            </a:r>
            <a:r>
              <a:rPr lang="zh-CN" altLang="zh-CN" dirty="0"/>
              <a:t>1</a:t>
            </a:r>
            <a:r>
              <a:rPr lang="zh-CN" altLang="en-US" dirty="0"/>
              <a:t>台德州大学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74766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/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科学计算与超算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5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Screen Shot 2018-10-09 at 12.27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292" y="1300880"/>
            <a:ext cx="6556417" cy="510980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1869" y="3644522"/>
            <a:ext cx="19533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LBNL NERSC</a:t>
            </a:r>
          </a:p>
          <a:p>
            <a:pPr algn="ctr"/>
            <a:r>
              <a:rPr lang="en-US" sz="2800" dirty="0"/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1963162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8-10-09 at 12.35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69" y="844924"/>
            <a:ext cx="7498013" cy="60130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/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科学计算与超算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6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64982" y="4121575"/>
            <a:ext cx="99170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OKNL</a:t>
            </a:r>
          </a:p>
          <a:p>
            <a:pPr algn="ctr"/>
            <a:r>
              <a:rPr lang="en-US" sz="2800" dirty="0"/>
              <a:t>2012</a:t>
            </a:r>
          </a:p>
        </p:txBody>
      </p:sp>
    </p:spTree>
    <p:extLst>
      <p:ext uri="{BB962C8B-B14F-4D97-AF65-F5344CB8AC3E}">
        <p14:creationId xmlns:p14="http://schemas.microsoft.com/office/powerpoint/2010/main" val="1724185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Screen Shot 2018-06-18 at 9.35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900" y="1017914"/>
            <a:ext cx="1960366" cy="218457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213" y="3814199"/>
            <a:ext cx="2854903" cy="1487120"/>
          </a:xfrm>
          <a:prstGeom prst="rect">
            <a:avLst/>
          </a:prstGeom>
        </p:spPr>
      </p:pic>
      <p:pic>
        <p:nvPicPr>
          <p:cNvPr id="24" name="Picture 23" descr="Screen Shot 2018-10-09 at 1.05.2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334" y="1157999"/>
            <a:ext cx="1671623" cy="17717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超算在材料科学领域的应用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7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58550" y="2025769"/>
            <a:ext cx="3674755" cy="3206775"/>
            <a:chOff x="2761978" y="2315516"/>
            <a:chExt cx="3674755" cy="3206775"/>
          </a:xfrm>
        </p:grpSpPr>
        <p:grpSp>
          <p:nvGrpSpPr>
            <p:cNvPr id="17" name="Group 16"/>
            <p:cNvGrpSpPr/>
            <p:nvPr/>
          </p:nvGrpSpPr>
          <p:grpSpPr>
            <a:xfrm>
              <a:off x="2761978" y="2623592"/>
              <a:ext cx="3674755" cy="2898699"/>
              <a:chOff x="2937501" y="2653376"/>
              <a:chExt cx="3674755" cy="2898699"/>
            </a:xfrm>
          </p:grpSpPr>
          <p:sp>
            <p:nvSpPr>
              <p:cNvPr id="11" name="Right Triangle 10"/>
              <p:cNvSpPr/>
              <p:nvPr/>
            </p:nvSpPr>
            <p:spPr>
              <a:xfrm rot="17224717">
                <a:off x="4783121" y="4014229"/>
                <a:ext cx="2261156" cy="691737"/>
              </a:xfrm>
              <a:prstGeom prst="rtTriangle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ight Triangle 12"/>
              <p:cNvSpPr/>
              <p:nvPr/>
            </p:nvSpPr>
            <p:spPr>
              <a:xfrm>
                <a:off x="3642218" y="4860338"/>
                <a:ext cx="2261156" cy="691737"/>
              </a:xfrm>
              <a:prstGeom prst="rtTriangl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ight Triangle 13"/>
              <p:cNvSpPr/>
              <p:nvPr/>
            </p:nvSpPr>
            <p:spPr>
              <a:xfrm rot="12964195">
                <a:off x="4351100" y="2653376"/>
                <a:ext cx="2261156" cy="691737"/>
              </a:xfrm>
              <a:prstGeom prst="rtTriangl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/>
              <p:nvPr/>
            </p:nvSpPr>
            <p:spPr>
              <a:xfrm rot="8668107">
                <a:off x="2937501" y="2654097"/>
                <a:ext cx="2261156" cy="691737"/>
              </a:xfrm>
              <a:prstGeom prst="rtTriangl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ight Triangle 15"/>
              <p:cNvSpPr/>
              <p:nvPr/>
            </p:nvSpPr>
            <p:spPr>
              <a:xfrm rot="4374138">
                <a:off x="2496171" y="3994124"/>
                <a:ext cx="2261156" cy="691737"/>
              </a:xfrm>
              <a:prstGeom prst="rtTriangl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3519258" y="5141357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Heiti SC Light"/>
                  <a:ea typeface="Heiti SC Light"/>
                  <a:cs typeface="Heiti SC Light"/>
                </a:rPr>
                <a:t>分子动力学</a:t>
              </a:r>
              <a:endParaRPr lang="en-US" b="1" dirty="0">
                <a:latin typeface="Heiti SC Light"/>
                <a:ea typeface="Heiti SC Light"/>
                <a:cs typeface="Heiti SC Ligh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 rot="17287967">
              <a:off x="5173853" y="4725487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Heiti SC Light"/>
                  <a:ea typeface="Heiti SC Light"/>
                  <a:cs typeface="Heiti SC Light"/>
                </a:rPr>
                <a:t>材料力学</a:t>
              </a:r>
              <a:endParaRPr lang="en-US" b="1" dirty="0">
                <a:latin typeface="Heiti SC Light"/>
                <a:ea typeface="Heiti SC Light"/>
                <a:cs typeface="Heiti SC Ligh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 rot="2222658">
              <a:off x="5293394" y="2963349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Heiti SC Light"/>
                  <a:ea typeface="Heiti SC Light"/>
                  <a:cs typeface="Heiti SC Light"/>
                </a:rPr>
                <a:t>流体力学</a:t>
              </a:r>
              <a:endParaRPr lang="en-US" b="1" dirty="0">
                <a:latin typeface="Heiti SC Light"/>
                <a:ea typeface="Heiti SC Light"/>
                <a:cs typeface="Heiti SC Ligh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 rot="19428296">
              <a:off x="3619404" y="231551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Heiti SC Light"/>
                  <a:ea typeface="Heiti SC Light"/>
                  <a:cs typeface="Heiti SC Light"/>
                </a:rPr>
                <a:t>电子结构</a:t>
              </a:r>
              <a:endParaRPr lang="en-US" b="1" dirty="0">
                <a:latin typeface="Heiti SC Light"/>
                <a:ea typeface="Heiti SC Light"/>
                <a:cs typeface="Heiti SC Ligh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 rot="4388854">
              <a:off x="2459940" y="3698328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latin typeface="Heiti SC Light"/>
                  <a:ea typeface="Heiti SC Light"/>
                  <a:cs typeface="Heiti SC Light"/>
                </a:rPr>
                <a:t>统计与磁性</a:t>
              </a:r>
              <a:endParaRPr lang="en-US" b="1" dirty="0">
                <a:latin typeface="Heiti SC Light"/>
                <a:ea typeface="Heiti SC Light"/>
                <a:cs typeface="Heiti SC Light"/>
              </a:endParaRPr>
            </a:p>
          </p:txBody>
        </p:sp>
      </p:grpSp>
      <p:pic>
        <p:nvPicPr>
          <p:cNvPr id="25" name="Picture 24" descr="Screen Shot 2018-10-09 at 1.06.1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267" y="5301319"/>
            <a:ext cx="2286324" cy="1356522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555" y="3742906"/>
            <a:ext cx="2332830" cy="148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901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/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需求分析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8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971" y="1698555"/>
            <a:ext cx="920889" cy="92088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992708" y="1481821"/>
            <a:ext cx="10593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CPU</a:t>
            </a:r>
          </a:p>
          <a:p>
            <a:r>
              <a:rPr lang="en-US" dirty="0"/>
              <a:t>X86 </a:t>
            </a:r>
            <a:r>
              <a:rPr lang="zh-CN" altLang="en-US" dirty="0"/>
              <a:t>类型</a:t>
            </a:r>
            <a:endParaRPr lang="en-US" altLang="zh-CN" dirty="0"/>
          </a:p>
          <a:p>
            <a:r>
              <a:rPr lang="zh-CN" altLang="en-US" dirty="0"/>
              <a:t>少量</a:t>
            </a:r>
            <a:r>
              <a:rPr lang="en-US" altLang="zh-CN" dirty="0"/>
              <a:t>GPU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199" y="1817098"/>
            <a:ext cx="794981" cy="79498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152035" y="1481821"/>
            <a:ext cx="48023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软件</a:t>
            </a:r>
            <a:endParaRPr lang="en-US" altLang="zh-CN" dirty="0"/>
          </a:p>
          <a:p>
            <a:r>
              <a:rPr lang="en-US" altLang="zh-CN" dirty="0" err="1"/>
              <a:t>vasp</a:t>
            </a:r>
            <a:r>
              <a:rPr lang="en-US" altLang="zh-CN" dirty="0"/>
              <a:t>, Dmol3, WIEN2K, siesta, Quantum espresso</a:t>
            </a:r>
          </a:p>
          <a:p>
            <a:r>
              <a:rPr lang="en-US" altLang="zh-CN" dirty="0"/>
              <a:t>ABINIT, </a:t>
            </a:r>
            <a:r>
              <a:rPr lang="en-US" dirty="0"/>
              <a:t>CP2K, </a:t>
            </a:r>
            <a:r>
              <a:rPr lang="en-US" dirty="0" err="1"/>
              <a:t>lammps</a:t>
            </a:r>
            <a:r>
              <a:rPr lang="en-US" dirty="0"/>
              <a:t>, CPMD, CRYSTAL, FHI-aims</a:t>
            </a:r>
          </a:p>
          <a:p>
            <a:r>
              <a:rPr lang="en-US" dirty="0"/>
              <a:t>CASINO,  Gaussian, </a:t>
            </a:r>
            <a:r>
              <a:rPr lang="en-US" dirty="0" err="1"/>
              <a:t>Qchem</a:t>
            </a:r>
            <a:r>
              <a:rPr lang="en-US" dirty="0"/>
              <a:t>, Octopus, GROMACS</a:t>
            </a:r>
          </a:p>
          <a:p>
            <a:r>
              <a:rPr lang="en-US" dirty="0"/>
              <a:t>TDAP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8167" y="3175000"/>
            <a:ext cx="1074208" cy="107420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995083" y="3397250"/>
            <a:ext cx="4710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用户</a:t>
            </a:r>
            <a:endParaRPr lang="en-US" altLang="zh-CN" dirty="0"/>
          </a:p>
          <a:p>
            <a:r>
              <a:rPr lang="zh-CN" altLang="en-US" dirty="0"/>
              <a:t>中科院，高校，大科学装置，材料研发企业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55316" y="4571999"/>
            <a:ext cx="74653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某用户用</a:t>
            </a:r>
            <a:r>
              <a:rPr lang="en-US" altLang="zh-CN" dirty="0"/>
              <a:t>8</a:t>
            </a:r>
            <a:r>
              <a:rPr lang="zh-CN" altLang="en-US" dirty="0"/>
              <a:t>个节点计算，单节点</a:t>
            </a:r>
            <a:r>
              <a:rPr lang="en-US" altLang="zh-CN" dirty="0"/>
              <a:t>40</a:t>
            </a:r>
            <a:r>
              <a:rPr lang="zh-CN" altLang="en-US" dirty="0"/>
              <a:t>核，每月使用</a:t>
            </a:r>
            <a:r>
              <a:rPr lang="en-US" altLang="zh-CN" dirty="0"/>
              <a:t>14</a:t>
            </a:r>
            <a:r>
              <a:rPr lang="zh-CN" altLang="en-US" dirty="0"/>
              <a:t>天，月消耗</a:t>
            </a:r>
            <a:r>
              <a:rPr lang="zh-CN" altLang="zh-CN" dirty="0"/>
              <a:t>1</a:t>
            </a:r>
            <a:r>
              <a:rPr lang="en-US" altLang="zh-CN" dirty="0"/>
              <a:t>0</a:t>
            </a:r>
            <a:r>
              <a:rPr lang="zh-CN" altLang="en-US" dirty="0"/>
              <a:t>万核小时</a:t>
            </a:r>
            <a:endParaRPr lang="en-US" altLang="zh-CN" dirty="0"/>
          </a:p>
          <a:p>
            <a:r>
              <a:rPr lang="zh-CN" altLang="en-US" dirty="0"/>
              <a:t>每年需要约</a:t>
            </a:r>
            <a:r>
              <a:rPr lang="en-US" altLang="zh-CN" dirty="0"/>
              <a:t>120</a:t>
            </a:r>
            <a:r>
              <a:rPr lang="zh-CN" altLang="en-US" dirty="0"/>
              <a:t>万核小时。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支持</a:t>
            </a:r>
            <a:r>
              <a:rPr lang="en-US" altLang="zh-CN" dirty="0"/>
              <a:t>~20</a:t>
            </a:r>
            <a:r>
              <a:rPr lang="zh-CN" altLang="en-US" dirty="0"/>
              <a:t>个用户需要组建</a:t>
            </a:r>
            <a:r>
              <a:rPr lang="en-US" altLang="zh-CN" dirty="0"/>
              <a:t>~120</a:t>
            </a:r>
            <a:r>
              <a:rPr lang="zh-CN" altLang="en-US" dirty="0"/>
              <a:t> 节点，</a:t>
            </a:r>
            <a:r>
              <a:rPr lang="en-US" altLang="zh-CN" dirty="0"/>
              <a:t>5000</a:t>
            </a:r>
            <a:r>
              <a:rPr lang="zh-CN" altLang="en-US" dirty="0"/>
              <a:t>核。</a:t>
            </a:r>
            <a:r>
              <a:rPr lang="en-US" altLang="zh-CN" dirty="0"/>
              <a:t>~2PB</a:t>
            </a:r>
            <a:r>
              <a:rPr lang="zh-CN" altLang="en-US" dirty="0"/>
              <a:t>存储空间。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158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39"/>
            <a:ext cx="8229600" cy="843875"/>
          </a:xfrm>
        </p:spPr>
        <p:txBody>
          <a:bodyPr/>
          <a:lstStyle/>
          <a:p>
            <a:pPr algn="l"/>
            <a:r>
              <a:rPr lang="zh-CN" altLang="en-US" dirty="0">
                <a:latin typeface="Heiti SC Light"/>
                <a:ea typeface="Heiti SC Light"/>
                <a:cs typeface="Heiti SC Light"/>
              </a:rPr>
              <a:t>中国超算展望</a:t>
            </a:r>
            <a:endParaRPr lang="en-US" dirty="0">
              <a:latin typeface="Heiti SC Light"/>
              <a:ea typeface="Heiti SC Light"/>
              <a:cs typeface="Heiti SC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9CDE2-7BD0-EF4A-8A8A-A3BE38EB00BC}" type="datetime1">
              <a:rPr lang="en-US" smtClean="0"/>
              <a:t>7/20/19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AC35-1FCE-8849-B464-F1653CE31769}" type="slidenum">
              <a:rPr lang="en-US" smtClean="0"/>
              <a:t>9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25555" y="1118513"/>
            <a:ext cx="8061245" cy="0"/>
          </a:xfrm>
          <a:prstGeom prst="line">
            <a:avLst/>
          </a:prstGeom>
          <a:ln w="57150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3960792"/>
              </p:ext>
            </p:extLst>
          </p:nvPr>
        </p:nvGraphicFramePr>
        <p:xfrm>
          <a:off x="625555" y="1551866"/>
          <a:ext cx="8116565" cy="4684254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623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3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3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3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33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67349">
                <a:tc>
                  <a:txBody>
                    <a:bodyPr/>
                    <a:lstStyle/>
                    <a:p>
                      <a:r>
                        <a:rPr lang="zh-CN" altLang="en-US" dirty="0"/>
                        <a:t>超算名称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算力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建成时间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CPU</a:t>
                      </a:r>
                      <a:r>
                        <a:rPr lang="zh-CN" altLang="en-US" dirty="0"/>
                        <a:t>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可否材料计算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7349">
                <a:tc>
                  <a:txBody>
                    <a:bodyPr/>
                    <a:lstStyle/>
                    <a:p>
                      <a:r>
                        <a:rPr lang="zh-CN" altLang="en-US" dirty="0"/>
                        <a:t>天河一号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PFLOPS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Intel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Xeon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适合，太老</a:t>
                      </a:r>
                      <a:endParaRPr lang="en-US" altLang="zh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772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天河二号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33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PFLOPS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Intel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Xeon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适合，太老</a:t>
                      </a:r>
                      <a:endParaRPr lang="en-US" altLang="zh-CN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7725">
                <a:tc>
                  <a:txBody>
                    <a:bodyPr/>
                    <a:lstStyle/>
                    <a:p>
                      <a:r>
                        <a:rPr lang="zh-CN" altLang="en-US" dirty="0"/>
                        <a:t>曙光星云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PFLOPS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Intel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Xeon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适合，太老</a:t>
                      </a:r>
                      <a:endParaRPr lang="en-US" altLang="zh-CN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349">
                <a:tc>
                  <a:txBody>
                    <a:bodyPr/>
                    <a:lstStyle/>
                    <a:p>
                      <a:r>
                        <a:rPr lang="zh-CN" altLang="en-US" dirty="0"/>
                        <a:t>神威太湖之光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93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PFLOPS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神威</a:t>
                      </a:r>
                      <a:r>
                        <a:rPr lang="en-US" altLang="zh-CN" dirty="0"/>
                        <a:t>sw26010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不适合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7349">
                <a:tc>
                  <a:txBody>
                    <a:bodyPr/>
                    <a:lstStyle/>
                    <a:p>
                      <a:r>
                        <a:rPr lang="zh-CN" altLang="en-US" dirty="0"/>
                        <a:t>神威</a:t>
                      </a:r>
                      <a:r>
                        <a:rPr lang="en-US" altLang="zh-CN" dirty="0"/>
                        <a:t>E</a:t>
                      </a:r>
                      <a:r>
                        <a:rPr lang="zh-CN" altLang="en-US" dirty="0"/>
                        <a:t>级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~1000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PFLOPS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在研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sw26010+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不适合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67349">
                <a:tc>
                  <a:txBody>
                    <a:bodyPr/>
                    <a:lstStyle/>
                    <a:p>
                      <a:r>
                        <a:rPr lang="zh-CN" altLang="en-US" dirty="0"/>
                        <a:t>曙光</a:t>
                      </a:r>
                      <a:r>
                        <a:rPr lang="en-US" altLang="zh-CN" dirty="0"/>
                        <a:t>E</a:t>
                      </a:r>
                      <a:r>
                        <a:rPr lang="zh-CN" altLang="en-US" dirty="0"/>
                        <a:t>级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~1000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PFLOPS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在研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海光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适合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7349">
                <a:tc>
                  <a:txBody>
                    <a:bodyPr/>
                    <a:lstStyle/>
                    <a:p>
                      <a:r>
                        <a:rPr lang="zh-CN" altLang="en-US" dirty="0"/>
                        <a:t>天河三号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~1000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PFLOPS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在研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 </a:t>
                      </a:r>
                      <a:r>
                        <a:rPr lang="zh-CN" altLang="en-US" dirty="0"/>
                        <a:t>飞腾</a:t>
                      </a:r>
                      <a:r>
                        <a:rPr lang="en-US" altLang="zh-CN" dirty="0"/>
                        <a:t>2000+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不适合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1646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3277</TotalTime>
  <Words>587</Words>
  <Application>Microsoft Macintosh PowerPoint</Application>
  <PresentationFormat>On-screen Show (4:3)</PresentationFormat>
  <Paragraphs>185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Heiti SC Light</vt:lpstr>
      <vt:lpstr>SimHei</vt:lpstr>
      <vt:lpstr>SimHei</vt:lpstr>
      <vt:lpstr>Arial</vt:lpstr>
      <vt:lpstr>Calibri</vt:lpstr>
      <vt:lpstr>Office Theme</vt:lpstr>
      <vt:lpstr>高性能计算系统介绍</vt:lpstr>
      <vt:lpstr>国内外超算概况</vt:lpstr>
      <vt:lpstr>超算发展历程</vt:lpstr>
      <vt:lpstr>全球超算分布</vt:lpstr>
      <vt:lpstr>科学计算与超算</vt:lpstr>
      <vt:lpstr>科学计算与超算</vt:lpstr>
      <vt:lpstr>超算在材料科学领域的应用</vt:lpstr>
      <vt:lpstr>需求分析</vt:lpstr>
      <vt:lpstr>中国超算展望</vt:lpstr>
      <vt:lpstr>松山湖HPC建设服务平台</vt:lpstr>
      <vt:lpstr>松山湖HPC （天工）</vt:lpstr>
      <vt:lpstr>松山湖HPC （天工）</vt:lpstr>
      <vt:lpstr>“天工”高性能计算集群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Data-Driven Materials Discovery Platform:  </dc:title>
  <dc:creator>Miao</dc:creator>
  <cp:lastModifiedBy>Microsoft Office User</cp:lastModifiedBy>
  <cp:revision>304</cp:revision>
  <cp:lastPrinted>2018-10-15T12:41:44Z</cp:lastPrinted>
  <dcterms:created xsi:type="dcterms:W3CDTF">2018-03-24T05:04:23Z</dcterms:created>
  <dcterms:modified xsi:type="dcterms:W3CDTF">2019-07-20T02:01:51Z</dcterms:modified>
</cp:coreProperties>
</file>

<file path=docProps/thumbnail.jpeg>
</file>